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EA33498F-E0AD-46C2-89AD-B46B312DE0D3}"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8F0038-5C0E-499D-A210-2E8367D434AA}" type="slidenum">
              <a:rPr lang="ar-IQ" smtClean="0"/>
              <a:t>‹#›</a:t>
            </a:fld>
            <a:endParaRPr lang="ar-IQ"/>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A33498F-E0AD-46C2-89AD-B46B312DE0D3}"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8F0038-5C0E-499D-A210-2E8367D434A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A33498F-E0AD-46C2-89AD-B46B312DE0D3}"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8F0038-5C0E-499D-A210-2E8367D434A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A33498F-E0AD-46C2-89AD-B46B312DE0D3}"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8F0038-5C0E-499D-A210-2E8367D434A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A33498F-E0AD-46C2-89AD-B46B312DE0D3}"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8F0038-5C0E-499D-A210-2E8367D434AA}" type="slidenum">
              <a:rPr lang="ar-IQ" smtClean="0"/>
              <a:t>‹#›</a:t>
            </a:fld>
            <a:endParaRPr lang="ar-IQ"/>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EA33498F-E0AD-46C2-89AD-B46B312DE0D3}"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8F0038-5C0E-499D-A210-2E8367D434A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EA33498F-E0AD-46C2-89AD-B46B312DE0D3}"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78F0038-5C0E-499D-A210-2E8367D434AA}" type="slidenum">
              <a:rPr lang="ar-IQ" smtClean="0"/>
              <a:t>‹#›</a:t>
            </a:fld>
            <a:endParaRPr lang="ar-IQ"/>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EA33498F-E0AD-46C2-89AD-B46B312DE0D3}"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78F0038-5C0E-499D-A210-2E8367D434A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3498F-E0AD-46C2-89AD-B46B312DE0D3}"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78F0038-5C0E-499D-A210-2E8367D434A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A33498F-E0AD-46C2-89AD-B46B312DE0D3}"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8F0038-5C0E-499D-A210-2E8367D434AA}" type="slidenum">
              <a:rPr lang="ar-IQ" smtClean="0"/>
              <a:t>‹#›</a:t>
            </a:fld>
            <a:endParaRPr lang="ar-IQ"/>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A33498F-E0AD-46C2-89AD-B46B312DE0D3}"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8F0038-5C0E-499D-A210-2E8367D434A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A33498F-E0AD-46C2-89AD-B46B312DE0D3}" type="datetimeFigureOut">
              <a:rPr lang="ar-IQ" smtClean="0"/>
              <a:t>10/04/1440</a:t>
            </a:fld>
            <a:endParaRPr lang="ar-IQ"/>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IQ"/>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78F0038-5C0E-499D-A210-2E8367D434AA}" type="slidenum">
              <a:rPr lang="ar-IQ" smtClean="0"/>
              <a:t>‹#›</a:t>
            </a:fld>
            <a:endParaRPr lang="ar-IQ"/>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المرحلة التعليمية الثانية</a:t>
            </a:r>
            <a:endParaRPr lang="ar-IQ" dirty="0"/>
          </a:p>
        </p:txBody>
      </p:sp>
    </p:spTree>
    <p:extLst>
      <p:ext uri="{BB962C8B-B14F-4D97-AF65-F5344CB8AC3E}">
        <p14:creationId xmlns:p14="http://schemas.microsoft.com/office/powerpoint/2010/main" val="3207747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620688"/>
            <a:ext cx="8927976" cy="5262979"/>
          </a:xfrm>
          <a:prstGeom prst="rect">
            <a:avLst/>
          </a:prstGeom>
        </p:spPr>
        <p:txBody>
          <a:bodyPr wrap="square">
            <a:spAutoFit/>
          </a:bodyPr>
          <a:lstStyle/>
          <a:p>
            <a:r>
              <a:rPr lang="ar-SA" sz="2800" dirty="0" smtClean="0">
                <a:effectLst/>
                <a:ea typeface="Times New Roman"/>
                <a:cs typeface="Simplified Arabic"/>
              </a:rPr>
              <a:t>السباحة الحرة</a:t>
            </a:r>
            <a:br>
              <a:rPr lang="ar-SA" sz="2800" dirty="0" smtClean="0">
                <a:effectLst/>
                <a:ea typeface="Times New Roman"/>
                <a:cs typeface="Simplified Arabic"/>
              </a:rPr>
            </a:br>
            <a:r>
              <a:rPr lang="ar-SA" sz="2800" dirty="0" smtClean="0">
                <a:effectLst/>
                <a:ea typeface="Times New Roman"/>
                <a:cs typeface="Simplified Arabic"/>
              </a:rPr>
              <a:t>تشير المادة (5) الفقرة (1) من القانون الدولي للسباحة للهواة بأن السباحة الحرة تعني "بأن السباح يمكن أن يسبح بأي طريقة ماعدا تلك التي في المنوع الفردي أو فعاليات البريد المنوع، اي ما عدا السباحة على الظهر أو السباحة على الصدر أو سباحة الفراشة".</a:t>
            </a:r>
            <a:br>
              <a:rPr lang="ar-SA" sz="2800" dirty="0" smtClean="0">
                <a:effectLst/>
                <a:ea typeface="Times New Roman"/>
                <a:cs typeface="Simplified Arabic"/>
              </a:rPr>
            </a:br>
            <a:r>
              <a:rPr lang="ar-SA" sz="2800" dirty="0" smtClean="0">
                <a:effectLst/>
                <a:ea typeface="Times New Roman"/>
                <a:cs typeface="Simplified Arabic"/>
              </a:rPr>
              <a:t>وتعد السباحة الحرة من أسرع طرائق السباحة الأربعة (الفراشة والصدر والظهر) حيث تشارك في ميكانيكيتها </a:t>
            </a:r>
            <a:r>
              <a:rPr lang="ar-SA" sz="2800" dirty="0" err="1" smtClean="0">
                <a:effectLst/>
                <a:ea typeface="Times New Roman"/>
                <a:cs typeface="Simplified Arabic"/>
              </a:rPr>
              <a:t>سحبات</a:t>
            </a:r>
            <a:r>
              <a:rPr lang="ar-SA" sz="2800" dirty="0" smtClean="0">
                <a:effectLst/>
                <a:ea typeface="Times New Roman"/>
                <a:cs typeface="Simplified Arabic"/>
              </a:rPr>
              <a:t> الذراعين وضربات الرجلين والتوقيت بين حركات الذراعين والرجلين ووضع الجسم والتنفس.</a:t>
            </a:r>
            <a:br>
              <a:rPr lang="ar-SA" sz="2800" dirty="0" smtClean="0">
                <a:effectLst/>
                <a:ea typeface="Times New Roman"/>
                <a:cs typeface="Simplified Arabic"/>
              </a:rPr>
            </a:br>
            <a:r>
              <a:rPr lang="ar-SA" sz="2800" dirty="0" smtClean="0">
                <a:effectLst/>
                <a:ea typeface="Times New Roman"/>
                <a:cs typeface="Simplified Arabic"/>
              </a:rPr>
              <a:t>أ. حركات الذراعين: يمكن تقسيم حركة الذراع في السباحة الحرة الى مرحلتي السحب والاستشفاء، وتتكون حركة الذراع داخل الماء من ثلاثة مراحل هي: السحب للأسفل وللداخل وللأعلى، تتبعها مرحلة الاستشفاء حيث خروج الذراع من الماء وإعادة الحركات.</a:t>
            </a:r>
            <a:endParaRPr lang="ar-IQ" sz="2800" dirty="0"/>
          </a:p>
        </p:txBody>
      </p:sp>
    </p:spTree>
    <p:extLst>
      <p:ext uri="{BB962C8B-B14F-4D97-AF65-F5344CB8AC3E}">
        <p14:creationId xmlns:p14="http://schemas.microsoft.com/office/powerpoint/2010/main" val="3211519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20688"/>
            <a:ext cx="8820472" cy="4801314"/>
          </a:xfrm>
          <a:prstGeom prst="rect">
            <a:avLst/>
          </a:prstGeom>
        </p:spPr>
        <p:txBody>
          <a:bodyPr wrap="square">
            <a:spAutoFit/>
          </a:bodyPr>
          <a:lstStyle/>
          <a:p>
            <a:r>
              <a:rPr lang="ar-SA" sz="3200" dirty="0" smtClean="0">
                <a:effectLst/>
                <a:ea typeface="Times New Roman"/>
                <a:cs typeface="Simplified Arabic"/>
              </a:rPr>
              <a:t>- دخول الذراع : في الماء يجب أن يكون أمام الرأس بين الخط الوهمي الواصل بين منتصف الرأس وبين رأس مفصل الكتف، مع ابقاء مرفق الذراع </a:t>
            </a:r>
            <a:r>
              <a:rPr lang="ar-SA" sz="3200" dirty="0" err="1" smtClean="0">
                <a:effectLst/>
                <a:ea typeface="Times New Roman"/>
                <a:cs typeface="Simplified Arabic"/>
              </a:rPr>
              <a:t>منثنيا</a:t>
            </a:r>
            <a:r>
              <a:rPr lang="ar-SA" sz="3200" dirty="0" smtClean="0">
                <a:effectLst/>
                <a:ea typeface="Times New Roman"/>
                <a:cs typeface="Simplified Arabic"/>
              </a:rPr>
              <a:t>، وأن تكون اصابع الكف هي أول جزء من الذراع يدخل الماء، وأن تكون باطن الكف باتجاه الخارج وذلك لتقليل مقاومة الماء المواجه لسطح كف السباح، ومن الضروري تعليم السباح أن يمرر رسغ الكف والمرفق والكتف من نفس النقطة (أو الفراغ) الذي يحدث مع الذراع عند دخوله الماء، وكما في الشكل (1)، وذلك لغرض أن يكون رد فعل الجسم بنفس الخط الذي يحدثه دخول الذراع الماء عند التقدم للأمام خلال الماء. </a:t>
            </a:r>
            <a:r>
              <a:rPr lang="ar-SA" dirty="0" smtClean="0">
                <a:effectLst/>
                <a:ea typeface="Times New Roman"/>
                <a:cs typeface="Simplified Arabic"/>
              </a:rPr>
              <a:t/>
            </a:r>
            <a:br>
              <a:rPr lang="ar-SA" dirty="0" smtClean="0">
                <a:effectLst/>
                <a:ea typeface="Times New Roman"/>
                <a:cs typeface="Simplified Arabic"/>
              </a:rPr>
            </a:br>
            <a:endParaRPr lang="ar-IQ" dirty="0"/>
          </a:p>
        </p:txBody>
      </p:sp>
    </p:spTree>
    <p:extLst>
      <p:ext uri="{BB962C8B-B14F-4D97-AF65-F5344CB8AC3E}">
        <p14:creationId xmlns:p14="http://schemas.microsoft.com/office/powerpoint/2010/main" val="1078615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76060"/>
            <a:ext cx="8820472" cy="4524315"/>
          </a:xfrm>
          <a:prstGeom prst="rect">
            <a:avLst/>
          </a:prstGeom>
        </p:spPr>
        <p:txBody>
          <a:bodyPr wrap="square">
            <a:spAutoFit/>
          </a:bodyPr>
          <a:lstStyle/>
          <a:p>
            <a:r>
              <a:rPr lang="ar-SA" sz="3200" dirty="0" smtClean="0">
                <a:effectLst/>
                <a:ea typeface="Times New Roman"/>
              </a:rPr>
              <a:t>لذلك فمن الخطأ أن نقطع استمرارية حركة الذراع للأمام وذلك للاستفادة من قانون القصور الذاتي، فضلاً عن إن القوة العضلية المطلوب إنتاجها يجب أن تبدأ في الوقت المناسب لغرض تحقيق أكبر قوة دافعة ومنع حدوث توقف في سير حركة الجسم للأمام.</a:t>
            </a:r>
            <a:br>
              <a:rPr lang="ar-SA" sz="3200" dirty="0" smtClean="0">
                <a:effectLst/>
                <a:ea typeface="Times New Roman"/>
              </a:rPr>
            </a:br>
            <a:r>
              <a:rPr lang="ar-SA" sz="3200" dirty="0" smtClean="0">
                <a:effectLst/>
                <a:ea typeface="Times New Roman"/>
              </a:rPr>
              <a:t>- مرحلة المسك (</a:t>
            </a:r>
            <a:r>
              <a:rPr lang="en-US" sz="3200" dirty="0" smtClean="0">
                <a:effectLst/>
                <a:latin typeface="Simplified Arabic"/>
                <a:ea typeface="Times New Roman"/>
              </a:rPr>
              <a:t>Catch</a:t>
            </a:r>
            <a:r>
              <a:rPr lang="ar-SA" sz="3200" dirty="0" smtClean="0">
                <a:effectLst/>
                <a:latin typeface="Simplified Arabic"/>
                <a:ea typeface="Times New Roman"/>
              </a:rPr>
              <a:t>): تبدأ مرحلة المسك في الوقت الذي تنتهي الذراع الأخرى ضغط الماء للخلف، حيث </a:t>
            </a:r>
            <a:r>
              <a:rPr lang="ar-SA" sz="3200" dirty="0" err="1" smtClean="0">
                <a:effectLst/>
                <a:latin typeface="Simplified Arabic"/>
                <a:ea typeface="Times New Roman"/>
              </a:rPr>
              <a:t>يوقم</a:t>
            </a:r>
            <a:r>
              <a:rPr lang="ar-SA" sz="3200" dirty="0" smtClean="0">
                <a:effectLst/>
                <a:latin typeface="Simplified Arabic"/>
                <a:ea typeface="Times New Roman"/>
              </a:rPr>
              <a:t> السباح بثني الرسغ للأسفل وللخارج، عندها يبدأ المرفق بالانثناء لتحقيق أولى مراحل القوى الدافعة </a:t>
            </a:r>
            <a:r>
              <a:rPr lang="en-US" sz="3200" dirty="0" smtClean="0">
                <a:effectLst/>
                <a:latin typeface="Simplified Arabic"/>
                <a:ea typeface="Times New Roman"/>
              </a:rPr>
              <a:t>Down sweep phase</a:t>
            </a:r>
            <a:r>
              <a:rPr lang="ar-SA" sz="3200" dirty="0" smtClean="0">
                <a:effectLst/>
                <a:latin typeface="Simplified Arabic"/>
                <a:ea typeface="Times New Roman"/>
              </a:rPr>
              <a:t> تحت الماء وهي مرحلة السحب للأسفل</a:t>
            </a:r>
            <a:endParaRPr lang="ar-IQ" sz="3200" dirty="0"/>
          </a:p>
        </p:txBody>
      </p:sp>
    </p:spTree>
    <p:extLst>
      <p:ext uri="{BB962C8B-B14F-4D97-AF65-F5344CB8AC3E}">
        <p14:creationId xmlns:p14="http://schemas.microsoft.com/office/powerpoint/2010/main" val="225169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20688"/>
            <a:ext cx="8820472" cy="4801314"/>
          </a:xfrm>
          <a:prstGeom prst="rect">
            <a:avLst/>
          </a:prstGeom>
        </p:spPr>
        <p:txBody>
          <a:bodyPr wrap="square">
            <a:spAutoFit/>
          </a:bodyPr>
          <a:lstStyle/>
          <a:p>
            <a:r>
              <a:rPr lang="ar-SA" sz="3200" dirty="0" smtClean="0">
                <a:effectLst/>
                <a:ea typeface="Times New Roman"/>
                <a:cs typeface="Simplified Arabic"/>
              </a:rPr>
              <a:t>- مرحلة السحب للأسفل: تبدأ هذه المرحلة وذلك بحركة الذراع من الأمام بعد اتمام مرحلة المسك، حيث سحب الذراع للأسفل وللخارج بمسار منحني، وذلك بفعل ثني مرفق الذراع، كف الذراع تميل باتجاه الأسفل ومن ثم للخارج ومن ثم للخلف خلال مرحلة السحب للأسفل والتي تسب بجزيئات الماء الانحراف للخلف عند مرور الكف تحت الماء، وفي لحظة بدء هذه المرحلة نلاحظ بأن الذراع ليس لها تأثير على زيادة القوى الدافعة، وإنما تعمل على رفع الجسم وجعله متوازياً مع سطح الماء وهي مرحلة تهيئة السباح لإنتاج القوى الدافعة وزيادتها في المراحل اللاحقة. </a:t>
            </a:r>
            <a:r>
              <a:rPr lang="ar-SA" dirty="0" smtClean="0">
                <a:effectLst/>
                <a:ea typeface="Times New Roman"/>
                <a:cs typeface="Simplified Arabic"/>
              </a:rPr>
              <a:t/>
            </a:r>
            <a:br>
              <a:rPr lang="ar-SA" dirty="0" smtClean="0">
                <a:effectLst/>
                <a:ea typeface="Times New Roman"/>
                <a:cs typeface="Simplified Arabic"/>
              </a:rPr>
            </a:br>
            <a:endParaRPr lang="ar-IQ" dirty="0"/>
          </a:p>
        </p:txBody>
      </p:sp>
    </p:spTree>
    <p:extLst>
      <p:ext uri="{BB962C8B-B14F-4D97-AF65-F5344CB8AC3E}">
        <p14:creationId xmlns:p14="http://schemas.microsoft.com/office/powerpoint/2010/main" val="345862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كلاسيكي">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9</TotalTime>
  <Words>252</Words>
  <Application>Microsoft Office PowerPoint</Application>
  <PresentationFormat>عرض على الشاشة (3:4)‏</PresentationFormat>
  <Paragraphs>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NewsPrint</vt:lpstr>
      <vt:lpstr>المرحلة التعليمية الثانية</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المرحلة التعليمية الثانية</dc:title>
  <dc:creator>almalak center</dc:creator>
  <cp:lastModifiedBy>almalak center</cp:lastModifiedBy>
  <cp:revision>2</cp:revision>
  <dcterms:created xsi:type="dcterms:W3CDTF">2018-12-18T08:37:22Z</dcterms:created>
  <dcterms:modified xsi:type="dcterms:W3CDTF">2018-12-18T08:46:49Z</dcterms:modified>
</cp:coreProperties>
</file>